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5" r:id="rId7"/>
    <p:sldId id="266" r:id="rId8"/>
    <p:sldId id="262" r:id="rId9"/>
    <p:sldId id="264" r:id="rId10"/>
    <p:sldId id="263" r:id="rId11"/>
    <p:sldId id="261" r:id="rId12"/>
    <p:sldId id="267" r:id="rId13"/>
    <p:sldId id="268" r:id="rId14"/>
    <p:sldId id="26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D380595-42D8-44E3-B346-CFD6E955C1CC}" type="datetimeFigureOut">
              <a:rPr lang="tr-TR" smtClean="0"/>
              <a:t>12.04.2021</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7C3A7E0-82B6-4324-8E1D-D6584903F61D}"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1D380595-42D8-44E3-B346-CFD6E955C1CC}" type="datetimeFigureOut">
              <a:rPr lang="tr-TR" smtClean="0"/>
              <a:t>12.04.2021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7C3A7E0-82B6-4324-8E1D-D6584903F61D}"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1D380595-42D8-44E3-B346-CFD6E955C1CC}" type="datetimeFigureOut">
              <a:rPr lang="tr-TR" smtClean="0"/>
              <a:t>12.04.2021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7C3A7E0-82B6-4324-8E1D-D6584903F61D}"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1D380595-42D8-44E3-B346-CFD6E955C1CC}" type="datetimeFigureOut">
              <a:rPr lang="tr-TR" smtClean="0"/>
              <a:t>12.04.2021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7C3A7E0-82B6-4324-8E1D-D6584903F61D}" type="slidenum">
              <a:rPr lang="tr-TR" smtClean="0"/>
              <a:t>‹#›</a:t>
            </a:fld>
            <a:endParaRPr lang="tr-TR"/>
          </a:p>
        </p:txBody>
      </p:sp>
      <p:sp>
        <p:nvSpPr>
          <p:cNvPr id="11" name="Title 10"/>
          <p:cNvSpPr>
            <a:spLocks noGrp="1"/>
          </p:cNvSpPr>
          <p:nvPr>
            <p:ph type="title"/>
          </p:nvPr>
        </p:nvSpPr>
        <p:spPr/>
        <p:txBody>
          <a:bodyPr/>
          <a:lstStyle/>
          <a:p>
            <a:r>
              <a:rPr lang="tr-TR"/>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1D380595-42D8-44E3-B346-CFD6E955C1CC}" type="datetimeFigureOut">
              <a:rPr lang="tr-TR" smtClean="0"/>
              <a:t>12.04.2021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7C3A7E0-82B6-4324-8E1D-D6584903F61D}"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380595-42D8-44E3-B346-CFD6E955C1CC}" type="datetimeFigureOut">
              <a:rPr lang="tr-TR" smtClean="0"/>
              <a:t>12.04.2021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7C3A7E0-82B6-4324-8E1D-D6584903F61D}"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D380595-42D8-44E3-B346-CFD6E955C1CC}" type="datetimeFigureOut">
              <a:rPr lang="tr-TR" smtClean="0"/>
              <a:t>12.04.2021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7C3A7E0-82B6-4324-8E1D-D6584903F61D}"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1D380595-42D8-44E3-B346-CFD6E955C1CC}" type="datetimeFigureOut">
              <a:rPr lang="tr-TR" smtClean="0"/>
              <a:t>12.04.2021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7C3A7E0-82B6-4324-8E1D-D6584903F61D}"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380595-42D8-44E3-B346-CFD6E955C1CC}" type="datetimeFigureOut">
              <a:rPr lang="tr-TR" smtClean="0"/>
              <a:t>12.04.2021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7C3A7E0-82B6-4324-8E1D-D6584903F61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1D380595-42D8-44E3-B346-CFD6E955C1CC}" type="datetimeFigureOut">
              <a:rPr lang="tr-TR" smtClean="0"/>
              <a:t>12.04.2021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7C3A7E0-82B6-4324-8E1D-D6584903F61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1D380595-42D8-44E3-B346-CFD6E955C1CC}" type="datetimeFigureOut">
              <a:rPr lang="tr-TR" smtClean="0"/>
              <a:t>12.04.2021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7C3A7E0-82B6-4324-8E1D-D6584903F61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D380595-42D8-44E3-B346-CFD6E955C1CC}" type="datetimeFigureOut">
              <a:rPr lang="tr-TR" smtClean="0"/>
              <a:t>12.04.2021</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B7C3A7E0-82B6-4324-8E1D-D6584903F61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dirty="0"/>
              <a:t>yedi24rehberlik.com</a:t>
            </a:r>
          </a:p>
        </p:txBody>
      </p:sp>
      <p:sp>
        <p:nvSpPr>
          <p:cNvPr id="3" name="Alt Başlık 2"/>
          <p:cNvSpPr>
            <a:spLocks noGrp="1"/>
          </p:cNvSpPr>
          <p:nvPr>
            <p:ph type="subTitle" idx="1"/>
          </p:nvPr>
        </p:nvSpPr>
        <p:spPr/>
        <p:txBody>
          <a:bodyPr>
            <a:normAutofit/>
          </a:bodyPr>
          <a:lstStyle/>
          <a:p>
            <a:r>
              <a:rPr lang="tr-TR" sz="3200" dirty="0">
                <a:solidFill>
                  <a:srgbClr val="002060"/>
                </a:solidFill>
              </a:rPr>
              <a:t>PSİKOLOJİK BÜLTEN</a:t>
            </a:r>
          </a:p>
        </p:txBody>
      </p:sp>
      <p:pic>
        <p:nvPicPr>
          <p:cNvPr id="6" name="Resim 5">
            <a:extLst>
              <a:ext uri="{FF2B5EF4-FFF2-40B4-BE49-F238E27FC236}">
                <a16:creationId xmlns:a16="http://schemas.microsoft.com/office/drawing/2014/main" id="{D1162D58-984C-49DC-86E4-FA224C8DDC0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667657"/>
            <a:ext cx="1594518" cy="1440160"/>
          </a:xfrm>
          <a:prstGeom prst="rect">
            <a:avLst/>
          </a:prstGeom>
        </p:spPr>
      </p:pic>
      <p:pic>
        <p:nvPicPr>
          <p:cNvPr id="8" name="Resim 7">
            <a:extLst>
              <a:ext uri="{FF2B5EF4-FFF2-40B4-BE49-F238E27FC236}">
                <a16:creationId xmlns:a16="http://schemas.microsoft.com/office/drawing/2014/main" id="{6A2F4B38-EE65-4749-927E-493A9C727C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4724262"/>
            <a:ext cx="1594518" cy="1440160"/>
          </a:xfrm>
          <a:prstGeom prst="rect">
            <a:avLst/>
          </a:prstGeom>
        </p:spPr>
      </p:pic>
    </p:spTree>
    <p:extLst>
      <p:ext uri="{BB962C8B-B14F-4D97-AF65-F5344CB8AC3E}">
        <p14:creationId xmlns:p14="http://schemas.microsoft.com/office/powerpoint/2010/main" val="3894245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pPr lvl="0"/>
            <a:r>
              <a:rPr lang="tr-TR" dirty="0"/>
              <a:t>Eğer çocuğun okuldaki tuvaletlerle ilgili bir sorunu varsa, ona bu konuda destek olup sorununu çözmesinde yardımcı olunmalıdır.</a:t>
            </a:r>
          </a:p>
          <a:p>
            <a:pPr lvl="0"/>
            <a:r>
              <a:rPr lang="tr-TR" dirty="0"/>
              <a:t>Çocuğun stresleri ve endişeleri ile ilgilenilmelidir. Duygusal sorunlar çözüme kavuşturulamıyorsa bir çocuk psikoloğuna yönlendirilmesinde fayda vardır. Umutsuzluğa kapılmamalıdır.</a:t>
            </a:r>
          </a:p>
          <a:p>
            <a:pPr lvl="0"/>
            <a:r>
              <a:rPr lang="tr-TR" dirty="0"/>
              <a:t>Çocuk utanç duymadan bir arkadaşının evinde kalmak ya da tatile gitmek için doktoruna danışarak kısa süreliğine ilaç kullanabilir. İlaçlar idrar yapma isteğini bastırdığı için uzun süre kullanılmaması tavsiye edilmektedir.</a:t>
            </a:r>
          </a:p>
          <a:p>
            <a:pPr lvl="0"/>
            <a:r>
              <a:rPr lang="tr-TR" dirty="0"/>
              <a:t>Su geçirmez çarşaflar, çabuk kuruyan yatak örtüleri vb. kullanmak durumu kolaylaştırabilir.</a:t>
            </a:r>
          </a:p>
          <a:p>
            <a:endParaRPr lang="tr-TR" dirty="0"/>
          </a:p>
        </p:txBody>
      </p:sp>
      <p:sp>
        <p:nvSpPr>
          <p:cNvPr id="3" name="Başlık 2"/>
          <p:cNvSpPr>
            <a:spLocks noGrp="1"/>
          </p:cNvSpPr>
          <p:nvPr>
            <p:ph type="title"/>
          </p:nvPr>
        </p:nvSpPr>
        <p:spPr/>
        <p:txBody>
          <a:bodyPr/>
          <a:lstStyle/>
          <a:p>
            <a:r>
              <a:rPr lang="tr-TR" dirty="0"/>
              <a:t>Davranış Nasıl Kazandırılır?</a:t>
            </a:r>
          </a:p>
        </p:txBody>
      </p:sp>
      <p:pic>
        <p:nvPicPr>
          <p:cNvPr id="5" name="Resim 4">
            <a:extLst>
              <a:ext uri="{FF2B5EF4-FFF2-40B4-BE49-F238E27FC236}">
                <a16:creationId xmlns:a16="http://schemas.microsoft.com/office/drawing/2014/main" id="{AA177479-E690-4B23-83D4-9E6FC34FC45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40352" y="5774026"/>
            <a:ext cx="956711" cy="864096"/>
          </a:xfrm>
          <a:prstGeom prst="rect">
            <a:avLst/>
          </a:prstGeom>
        </p:spPr>
      </p:pic>
    </p:spTree>
    <p:extLst>
      <p:ext uri="{BB962C8B-B14F-4D97-AF65-F5344CB8AC3E}">
        <p14:creationId xmlns:p14="http://schemas.microsoft.com/office/powerpoint/2010/main" val="993998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70000" lnSpcReduction="20000"/>
          </a:bodyPr>
          <a:lstStyle/>
          <a:p>
            <a:pPr marL="0" indent="0">
              <a:buNone/>
            </a:pPr>
            <a:r>
              <a:rPr lang="tr-TR" sz="2600" b="1" dirty="0">
                <a:solidFill>
                  <a:srgbClr val="7030A0"/>
                </a:solidFill>
              </a:rPr>
              <a:t>                                 Davranışsal uygulamalar: </a:t>
            </a:r>
          </a:p>
          <a:p>
            <a:r>
              <a:rPr lang="tr-TR" dirty="0"/>
              <a:t>Ebeveyn eğitimi</a:t>
            </a:r>
          </a:p>
          <a:p>
            <a:r>
              <a:rPr lang="tr-TR" dirty="0"/>
              <a:t>Geç saatte alınan sıvı miktarının azaltılması ve özellikle uyku saatinden önce uyku kalitesini bozacak içeceklerin içilmemesi.</a:t>
            </a:r>
          </a:p>
          <a:p>
            <a:r>
              <a:rPr lang="tr-TR" dirty="0"/>
              <a:t>Gece uyandırma alıştırmaları: Burada amaç idrar torbasını boşaltmak değil çocuğun tuvaletinin gelme hissi ile uyanması arasında bir bağ oluşturarak kendi kendine uyanmasını sağlamaktır. Bu nedenle geceleri çocuğu tuvalete götürmek için birden çok kaldırmak gereksizdir. Bununla birlikte çocuğun tam olarak uyanması sağlanmalıdır. </a:t>
            </a:r>
          </a:p>
          <a:p>
            <a:r>
              <a:rPr lang="tr-TR" dirty="0"/>
              <a:t>Gece biberonla uykuya geçmek de gece altını ıslatmaları artıracağından yatmadan önce süt içirmek yerine yemek sonrası sütlü takviyeler önerilir.</a:t>
            </a:r>
          </a:p>
          <a:p>
            <a:r>
              <a:rPr lang="tr-TR" dirty="0"/>
              <a:t>İdrar torbası egzersizleri: İşemeler arasındaki sürenin yavaş yavaş artırılması amaçlanır, idrar yaparken kasların kasılıp gevşemesi gibi egzersizler yapılarak kas gelişimi artırılmaya çalışılır.</a:t>
            </a:r>
          </a:p>
          <a:p>
            <a:endParaRPr lang="tr-TR" dirty="0"/>
          </a:p>
        </p:txBody>
      </p:sp>
      <p:sp>
        <p:nvSpPr>
          <p:cNvPr id="3" name="Başlık 2"/>
          <p:cNvSpPr>
            <a:spLocks noGrp="1"/>
          </p:cNvSpPr>
          <p:nvPr>
            <p:ph type="title"/>
          </p:nvPr>
        </p:nvSpPr>
        <p:spPr/>
        <p:txBody>
          <a:bodyPr/>
          <a:lstStyle/>
          <a:p>
            <a:r>
              <a:rPr lang="tr-TR" dirty="0"/>
              <a:t>Davranış Nasıl Kazandırılır?</a:t>
            </a:r>
          </a:p>
        </p:txBody>
      </p:sp>
      <p:pic>
        <p:nvPicPr>
          <p:cNvPr id="5" name="Resim 4">
            <a:extLst>
              <a:ext uri="{FF2B5EF4-FFF2-40B4-BE49-F238E27FC236}">
                <a16:creationId xmlns:a16="http://schemas.microsoft.com/office/drawing/2014/main" id="{6A365BE0-EC08-4AAF-8611-CEBEED76303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40352" y="5774026"/>
            <a:ext cx="956711" cy="864096"/>
          </a:xfrm>
          <a:prstGeom prst="rect">
            <a:avLst/>
          </a:prstGeom>
        </p:spPr>
      </p:pic>
      <p:pic>
        <p:nvPicPr>
          <p:cNvPr id="6" name="Resim 5">
            <a:extLst>
              <a:ext uri="{FF2B5EF4-FFF2-40B4-BE49-F238E27FC236}">
                <a16:creationId xmlns:a16="http://schemas.microsoft.com/office/drawing/2014/main" id="{4A880E95-CC46-465F-BC5B-DC33ABC3E0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6936" y="5834889"/>
            <a:ext cx="956711" cy="864096"/>
          </a:xfrm>
          <a:prstGeom prst="rect">
            <a:avLst/>
          </a:prstGeom>
        </p:spPr>
      </p:pic>
    </p:spTree>
    <p:extLst>
      <p:ext uri="{BB962C8B-B14F-4D97-AF65-F5344CB8AC3E}">
        <p14:creationId xmlns:p14="http://schemas.microsoft.com/office/powerpoint/2010/main" val="54542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62500" lnSpcReduction="20000"/>
          </a:bodyPr>
          <a:lstStyle/>
          <a:p>
            <a:pPr marL="0" indent="0">
              <a:buNone/>
            </a:pPr>
            <a:r>
              <a:rPr lang="tr-TR" dirty="0">
                <a:solidFill>
                  <a:srgbClr val="7030A0"/>
                </a:solidFill>
              </a:rPr>
              <a:t>Alarm cihazları</a:t>
            </a:r>
          </a:p>
          <a:p>
            <a:r>
              <a:rPr lang="tr-TR" dirty="0"/>
              <a:t>Çocuğun altını ıslatması sonrasında alarm veya titreşimle uyandırılması için kullanılan cihazlardır. Ülkemizde pek çok farklı tipi mevcuttur. Klasik koşullanma yoluyla çocuğun uyanması sağlanır. Başarı oranı yüksek olmakla birlikte cihaz çıkarıldıktan sonra </a:t>
            </a:r>
            <a:r>
              <a:rPr lang="tr-TR" dirty="0" err="1"/>
              <a:t>nüks</a:t>
            </a:r>
            <a:r>
              <a:rPr lang="tr-TR" dirty="0"/>
              <a:t> oranı çok fazladır.</a:t>
            </a:r>
          </a:p>
          <a:p>
            <a:pPr marL="0" indent="0">
              <a:buNone/>
            </a:pPr>
            <a:r>
              <a:rPr lang="tr-TR" dirty="0">
                <a:solidFill>
                  <a:srgbClr val="7030A0"/>
                </a:solidFill>
              </a:rPr>
              <a:t>Psikoterapi</a:t>
            </a:r>
          </a:p>
          <a:p>
            <a:r>
              <a:rPr lang="tr-TR" dirty="0"/>
              <a:t>Alt ıslatmaya sebep olan </a:t>
            </a:r>
            <a:r>
              <a:rPr lang="tr-TR" dirty="0" err="1"/>
              <a:t>psikososyal</a:t>
            </a:r>
            <a:r>
              <a:rPr lang="tr-TR" dirty="0"/>
              <a:t> faktörler varsa bu durumun çocukta yarattığı ruhsal sorunların üstesinden gelinmesi için doktorunuz uygun görürse bireysel terapi, oyun terapisi veya aile terapisi önerilebilir.</a:t>
            </a:r>
          </a:p>
          <a:p>
            <a:pPr marL="0" indent="0">
              <a:buNone/>
            </a:pPr>
            <a:r>
              <a:rPr lang="tr-TR" dirty="0">
                <a:solidFill>
                  <a:srgbClr val="7030A0"/>
                </a:solidFill>
              </a:rPr>
              <a:t>İlaç tedavileri</a:t>
            </a:r>
          </a:p>
          <a:p>
            <a:r>
              <a:rPr lang="tr-TR" dirty="0"/>
              <a:t>Alt ıslatma tedavisinde ilaç, çocuğun bu durumuna </a:t>
            </a:r>
            <a:r>
              <a:rPr lang="tr-TR" dirty="0" err="1"/>
              <a:t>psikosoyal</a:t>
            </a:r>
            <a:r>
              <a:rPr lang="tr-TR" dirty="0"/>
              <a:t> bir durum eşlik etmekteyse; çocukta kaygı bozukluğu, depresyon gibi hastalıklar varsa tercih edilir. Alt ıslatma sorununda kullanılabilen birçok farklı ilaç tedavisi bulunmaktadır. Bu ilaçlar çocuğun ruhsal durumunu düzelterek, idrar torbasının kapasitesini genişleterek, uyku derinliğini azaltarak ve idrar salınımını azaltan hormonları artırarak etkili olurlar.</a:t>
            </a:r>
          </a:p>
          <a:p>
            <a:r>
              <a:rPr lang="tr-TR" dirty="0"/>
              <a:t>Toplumda yaygın olarak dile getirilen bu ilaçların kısırlık yaptığı, beyne zarar verdiği, çocuğun gelişimini etkilediği ve bağımlılık yaptığı söylentileri asılsızdır.</a:t>
            </a:r>
          </a:p>
          <a:p>
            <a:endParaRPr lang="tr-TR" dirty="0"/>
          </a:p>
        </p:txBody>
      </p:sp>
      <p:sp>
        <p:nvSpPr>
          <p:cNvPr id="3" name="Başlık 2"/>
          <p:cNvSpPr>
            <a:spLocks noGrp="1"/>
          </p:cNvSpPr>
          <p:nvPr>
            <p:ph type="title"/>
          </p:nvPr>
        </p:nvSpPr>
        <p:spPr/>
        <p:txBody>
          <a:bodyPr/>
          <a:lstStyle/>
          <a:p>
            <a:r>
              <a:rPr lang="tr-TR" dirty="0"/>
              <a:t>Davranış Nasıl Kazandırılır?</a:t>
            </a:r>
          </a:p>
        </p:txBody>
      </p:sp>
      <p:pic>
        <p:nvPicPr>
          <p:cNvPr id="5" name="Resim 4">
            <a:extLst>
              <a:ext uri="{FF2B5EF4-FFF2-40B4-BE49-F238E27FC236}">
                <a16:creationId xmlns:a16="http://schemas.microsoft.com/office/drawing/2014/main" id="{C368CDD1-B759-4055-B34E-9DF2B58FFE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28384" y="5762180"/>
            <a:ext cx="956711" cy="864096"/>
          </a:xfrm>
          <a:prstGeom prst="rect">
            <a:avLst/>
          </a:prstGeom>
        </p:spPr>
      </p:pic>
      <p:pic>
        <p:nvPicPr>
          <p:cNvPr id="6" name="Resim 5">
            <a:extLst>
              <a:ext uri="{FF2B5EF4-FFF2-40B4-BE49-F238E27FC236}">
                <a16:creationId xmlns:a16="http://schemas.microsoft.com/office/drawing/2014/main" id="{36BEC168-E64F-4F31-B264-E9DC44ED7BE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63" y="5774026"/>
            <a:ext cx="956711" cy="864096"/>
          </a:xfrm>
          <a:prstGeom prst="rect">
            <a:avLst/>
          </a:prstGeom>
        </p:spPr>
      </p:pic>
    </p:spTree>
    <p:extLst>
      <p:ext uri="{BB962C8B-B14F-4D97-AF65-F5344CB8AC3E}">
        <p14:creationId xmlns:p14="http://schemas.microsoft.com/office/powerpoint/2010/main" val="876587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55000" lnSpcReduction="20000"/>
          </a:bodyPr>
          <a:lstStyle/>
          <a:p>
            <a:r>
              <a:rPr lang="tr-TR" b="1" dirty="0"/>
              <a:t>Evde Neler Yapılabilir?</a:t>
            </a:r>
            <a:endParaRPr lang="tr-TR" dirty="0"/>
          </a:p>
          <a:p>
            <a:r>
              <a:rPr lang="tr-TR" dirty="0"/>
              <a:t>Utandırmak, bağırmak, dışlamak, cezalandırmak kendiliğinden düzelme olasılığı çok yüksek olan bir soruna faydadan çok zarar verecektir. Bilerek ve isteyerek ortaya çıkan bir durum olmadığı bilinmelidir. Sorunu çözmek için baskıcı ve aşırı disiplinli tutumlardan kaçınmak gerekir. Azarlama, çocukla aranızda bir iletişimsizliğin doğmasına veya çocuğunuzun kendisini kötü ve başarısız hissetmesine yol açar ki bunlar da tuvalet eğitimini kolaylaştırmak yerine daha da zora sokar. </a:t>
            </a:r>
          </a:p>
          <a:p>
            <a:r>
              <a:rPr lang="tr-TR" dirty="0"/>
              <a:t>Tuvalet eğitimi uygularken çocuk idrar tuttuğu zamanlarda ödüllendirilmeli, idrarını kaçırdığında ise asla ağır bir şekilde cezalandırılmamalıdır. Çocukla konuşarak durumunun geçici olduğu çocuğa anlatılmalıdır. Çocuk başarılı olacağı etkinliklere sevk edilmelidir.</a:t>
            </a:r>
          </a:p>
          <a:p>
            <a:r>
              <a:rPr lang="tr-TR" dirty="0"/>
              <a:t>Altını ıslattığı zamanlarda hemen altı değiştirilmeli ve temizlikten haz alması sağlanmalıdır. Çocuğunuz altına kaçırdığında ıslak çamaşırlarını değiştirmesine sakin bir şekilde yardımcı olun. Gece yatağı ıslatıyorsa altını temizleyin, çarşafları değiştirin ve yeniden yatağına koyun.</a:t>
            </a:r>
          </a:p>
          <a:p>
            <a:r>
              <a:rPr lang="tr-TR" dirty="0"/>
              <a:t>Çocuğun bu durumunu kardeşleri dahil başkalarıyla onun yanında paylaşmaktan, alaycı ve küçümseyici tavırlardan, altını ıslatma davranışı için çocuğu cezalandırmaktan, bu davranış nedeniyle ortaya çıkan sorunlardan şikayet etmekten, bu davranışı olmayan çocuklarla çocuğu kıyaslamaktan kaçınmaları gerekir.</a:t>
            </a:r>
          </a:p>
          <a:p>
            <a:r>
              <a:rPr lang="tr-TR" dirty="0"/>
              <a:t>Tuvalet eğitiminde ne aşırı katı ve baskılı ne de aşırı hoşgörülü ve disiplinsiz olunmalıdır.</a:t>
            </a:r>
          </a:p>
          <a:p>
            <a:r>
              <a:rPr lang="tr-TR" dirty="0"/>
              <a:t>Uzman yardımı alın. Bazen bilinçsizce uygulanan davranışsal yöntemler çocuğun yaşam konforunun belirgin bir şekilde bozulmasına neden olabilir. Bu nedenle uzmana danışarak çocuğunuza özel bir uygulama planlanmasını sağlayın.</a:t>
            </a:r>
          </a:p>
          <a:p>
            <a:endParaRPr lang="tr-TR" dirty="0"/>
          </a:p>
        </p:txBody>
      </p:sp>
      <p:sp>
        <p:nvSpPr>
          <p:cNvPr id="3" name="Başlık 2"/>
          <p:cNvSpPr>
            <a:spLocks noGrp="1"/>
          </p:cNvSpPr>
          <p:nvPr>
            <p:ph type="title"/>
          </p:nvPr>
        </p:nvSpPr>
        <p:spPr/>
        <p:txBody>
          <a:bodyPr/>
          <a:lstStyle/>
          <a:p>
            <a:r>
              <a:rPr lang="tr-TR" dirty="0"/>
              <a:t>Davranış Nasıl Kazandırılır?</a:t>
            </a:r>
          </a:p>
        </p:txBody>
      </p:sp>
      <p:pic>
        <p:nvPicPr>
          <p:cNvPr id="5" name="Resim 4">
            <a:extLst>
              <a:ext uri="{FF2B5EF4-FFF2-40B4-BE49-F238E27FC236}">
                <a16:creationId xmlns:a16="http://schemas.microsoft.com/office/drawing/2014/main" id="{89F8F43C-3A07-4BDE-BF70-4CFD3C6584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40352" y="5774026"/>
            <a:ext cx="956711" cy="864096"/>
          </a:xfrm>
          <a:prstGeom prst="rect">
            <a:avLst/>
          </a:prstGeom>
        </p:spPr>
      </p:pic>
      <p:pic>
        <p:nvPicPr>
          <p:cNvPr id="6" name="Resim 5">
            <a:extLst>
              <a:ext uri="{FF2B5EF4-FFF2-40B4-BE49-F238E27FC236}">
                <a16:creationId xmlns:a16="http://schemas.microsoft.com/office/drawing/2014/main" id="{387C3672-E2A8-47A3-8C17-302FC9D389E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5855796"/>
            <a:ext cx="956711" cy="864096"/>
          </a:xfrm>
          <a:prstGeom prst="rect">
            <a:avLst/>
          </a:prstGeom>
        </p:spPr>
      </p:pic>
    </p:spTree>
    <p:extLst>
      <p:ext uri="{BB962C8B-B14F-4D97-AF65-F5344CB8AC3E}">
        <p14:creationId xmlns:p14="http://schemas.microsoft.com/office/powerpoint/2010/main" val="2754608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dirty="0"/>
              <a:t>yedi24rehberlik.com</a:t>
            </a:r>
          </a:p>
        </p:txBody>
      </p:sp>
      <p:sp>
        <p:nvSpPr>
          <p:cNvPr id="3" name="Alt Başlık 2"/>
          <p:cNvSpPr>
            <a:spLocks noGrp="1"/>
          </p:cNvSpPr>
          <p:nvPr>
            <p:ph type="subTitle" idx="1"/>
          </p:nvPr>
        </p:nvSpPr>
        <p:spPr/>
        <p:txBody>
          <a:bodyPr>
            <a:normAutofit/>
          </a:bodyPr>
          <a:lstStyle/>
          <a:p>
            <a:r>
              <a:rPr lang="tr-TR" sz="3200" dirty="0">
                <a:solidFill>
                  <a:srgbClr val="002060"/>
                </a:solidFill>
              </a:rPr>
              <a:t>PSİKOLOJİK BÜLTEN</a:t>
            </a:r>
          </a:p>
        </p:txBody>
      </p:sp>
      <p:pic>
        <p:nvPicPr>
          <p:cNvPr id="6" name="Resim 5">
            <a:extLst>
              <a:ext uri="{FF2B5EF4-FFF2-40B4-BE49-F238E27FC236}">
                <a16:creationId xmlns:a16="http://schemas.microsoft.com/office/drawing/2014/main" id="{68FF52A6-0BD5-419A-A65A-B2ACEDB605F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02283" y="5157192"/>
            <a:ext cx="1316751" cy="1189282"/>
          </a:xfrm>
          <a:prstGeom prst="rect">
            <a:avLst/>
          </a:prstGeom>
        </p:spPr>
      </p:pic>
      <p:pic>
        <p:nvPicPr>
          <p:cNvPr id="7" name="Resim 6">
            <a:extLst>
              <a:ext uri="{FF2B5EF4-FFF2-40B4-BE49-F238E27FC236}">
                <a16:creationId xmlns:a16="http://schemas.microsoft.com/office/drawing/2014/main" id="{F5954CEF-8707-4D63-9187-A4BF234B01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523640"/>
            <a:ext cx="1303337" cy="1177167"/>
          </a:xfrm>
          <a:prstGeom prst="rect">
            <a:avLst/>
          </a:prstGeom>
        </p:spPr>
      </p:pic>
    </p:spTree>
    <p:extLst>
      <p:ext uri="{BB962C8B-B14F-4D97-AF65-F5344CB8AC3E}">
        <p14:creationId xmlns:p14="http://schemas.microsoft.com/office/powerpoint/2010/main" val="2979318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Çocuklar genellikle üçüncü yaşlarının sonunda çişlerini tutmayı öğrenirler ve 4 – 5 yaşına gelene dek ara sıra gündüzleri, daha sık olarak ta geceleri altlarını ıslatırlar. Yaş ilerledikçe bu oranın düşmesi ve bu yaş döneminin sonunda artık sorunun ortadan kalkması beklenir</a:t>
            </a:r>
          </a:p>
        </p:txBody>
      </p:sp>
      <p:sp>
        <p:nvSpPr>
          <p:cNvPr id="3" name="Başlık 2"/>
          <p:cNvSpPr>
            <a:spLocks noGrp="1"/>
          </p:cNvSpPr>
          <p:nvPr>
            <p:ph type="title"/>
          </p:nvPr>
        </p:nvSpPr>
        <p:spPr>
          <a:xfrm>
            <a:off x="683568" y="332656"/>
            <a:ext cx="7756263" cy="1054250"/>
          </a:xfrm>
        </p:spPr>
        <p:txBody>
          <a:bodyPr/>
          <a:lstStyle/>
          <a:p>
            <a:r>
              <a:rPr lang="tr-TR" dirty="0"/>
              <a:t>Çocuklarda Alt Islatma(</a:t>
            </a:r>
            <a:r>
              <a:rPr lang="tr-TR" dirty="0" err="1"/>
              <a:t>Enuresis</a:t>
            </a:r>
            <a:r>
              <a:rPr lang="tr-TR" dirty="0"/>
              <a:t>):</a:t>
            </a:r>
          </a:p>
        </p:txBody>
      </p:sp>
      <p:pic>
        <p:nvPicPr>
          <p:cNvPr id="5" name="Resim 4">
            <a:extLst>
              <a:ext uri="{FF2B5EF4-FFF2-40B4-BE49-F238E27FC236}">
                <a16:creationId xmlns:a16="http://schemas.microsoft.com/office/drawing/2014/main" id="{6625F9FA-E132-46A0-99F4-4859F0F4D0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20272" y="5013176"/>
            <a:ext cx="1594518" cy="1440160"/>
          </a:xfrm>
          <a:prstGeom prst="rect">
            <a:avLst/>
          </a:prstGeom>
        </p:spPr>
      </p:pic>
    </p:spTree>
    <p:extLst>
      <p:ext uri="{BB962C8B-B14F-4D97-AF65-F5344CB8AC3E}">
        <p14:creationId xmlns:p14="http://schemas.microsoft.com/office/powerpoint/2010/main" val="2381528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Çocuklar duygusal problemlerden etkilenebildiği gibi, tuvalet alışkanlığını kazanabilmesi için oluşması gereken kaslarının henüz olgunlaşmamasından dolayı fizyolojik olarak ta bu problemle karşılaşmaktadırlar. </a:t>
            </a:r>
          </a:p>
          <a:p>
            <a:r>
              <a:rPr lang="tr-TR" dirty="0"/>
              <a:t>Öncelikle sorunun tıbbi bir nedenden kaynaklanıp kaynaklanmadığı belirlenmeli ve bir uzmana başvurulmalıdır</a:t>
            </a:r>
          </a:p>
        </p:txBody>
      </p:sp>
      <p:sp>
        <p:nvSpPr>
          <p:cNvPr id="3" name="Başlık 2"/>
          <p:cNvSpPr>
            <a:spLocks noGrp="1"/>
          </p:cNvSpPr>
          <p:nvPr>
            <p:ph type="title"/>
          </p:nvPr>
        </p:nvSpPr>
        <p:spPr/>
        <p:txBody>
          <a:bodyPr/>
          <a:lstStyle/>
          <a:p>
            <a:r>
              <a:rPr lang="tr-TR" dirty="0"/>
              <a:t>Çocuklarda Alt Islatma(</a:t>
            </a:r>
            <a:r>
              <a:rPr lang="tr-TR" dirty="0" err="1"/>
              <a:t>Enuresis</a:t>
            </a:r>
            <a:r>
              <a:rPr lang="tr-TR" dirty="0"/>
              <a:t>):</a:t>
            </a:r>
          </a:p>
        </p:txBody>
      </p:sp>
      <p:pic>
        <p:nvPicPr>
          <p:cNvPr id="5" name="Resim 4">
            <a:extLst>
              <a:ext uri="{FF2B5EF4-FFF2-40B4-BE49-F238E27FC236}">
                <a16:creationId xmlns:a16="http://schemas.microsoft.com/office/drawing/2014/main" id="{1672E2C9-5977-4274-B014-EC3E0CED3A7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20272" y="5013176"/>
            <a:ext cx="1594518" cy="1440160"/>
          </a:xfrm>
          <a:prstGeom prst="rect">
            <a:avLst/>
          </a:prstGeom>
        </p:spPr>
      </p:pic>
    </p:spTree>
    <p:extLst>
      <p:ext uri="{BB962C8B-B14F-4D97-AF65-F5344CB8AC3E}">
        <p14:creationId xmlns:p14="http://schemas.microsoft.com/office/powerpoint/2010/main" val="3020556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pPr marL="0" indent="0" algn="ctr">
              <a:buNone/>
            </a:pPr>
            <a:r>
              <a:rPr lang="tr-TR" b="1" dirty="0">
                <a:solidFill>
                  <a:srgbClr val="7030A0"/>
                </a:solidFill>
              </a:rPr>
              <a:t>Fizyolojik nedenler:</a:t>
            </a:r>
          </a:p>
          <a:p>
            <a:pPr lvl="0"/>
            <a:r>
              <a:rPr lang="tr-TR" dirty="0"/>
              <a:t>Kalıtımsal olabilir. Anne-babanın geçmişinde geç tuvalet alışkanlığı var ise, çocukta da aynı rahatsızlık görülmektedir.</a:t>
            </a:r>
          </a:p>
          <a:p>
            <a:pPr lvl="0"/>
            <a:r>
              <a:rPr lang="tr-TR" dirty="0"/>
              <a:t>Çocuğun ilgili kasları (</a:t>
            </a:r>
            <a:r>
              <a:rPr lang="tr-TR" dirty="0" err="1"/>
              <a:t>sfinkter</a:t>
            </a:r>
            <a:r>
              <a:rPr lang="tr-TR" dirty="0"/>
              <a:t>)olgunlaşmamışta olabilir.</a:t>
            </a:r>
          </a:p>
          <a:p>
            <a:pPr lvl="0"/>
            <a:r>
              <a:rPr lang="tr-TR" dirty="0"/>
              <a:t>Böbrek ve idrar yolu rahatsızlıkları, belkemiği, merkezi sinir sistemi bozukluklarında da alt ıslatma görülmektedir.</a:t>
            </a:r>
          </a:p>
          <a:p>
            <a:pPr lvl="0"/>
            <a:r>
              <a:rPr lang="tr-TR" dirty="0"/>
              <a:t>Çocuklar aşırı yorgunlarsa ya da yatmadan önce çok sıvı tüketip, tuvalet ihtiyaçlarını gidermemişlerse altlarını ıslatabilirler.</a:t>
            </a:r>
          </a:p>
          <a:p>
            <a:endParaRPr lang="tr-TR" dirty="0"/>
          </a:p>
        </p:txBody>
      </p:sp>
      <p:sp>
        <p:nvSpPr>
          <p:cNvPr id="3" name="Başlık 2"/>
          <p:cNvSpPr>
            <a:spLocks noGrp="1"/>
          </p:cNvSpPr>
          <p:nvPr>
            <p:ph type="title"/>
          </p:nvPr>
        </p:nvSpPr>
        <p:spPr/>
        <p:txBody>
          <a:bodyPr/>
          <a:lstStyle/>
          <a:p>
            <a:r>
              <a:rPr lang="tr-TR" dirty="0"/>
              <a:t>Alt Islatma Davranışını Kazanamama Nedenleri</a:t>
            </a:r>
          </a:p>
        </p:txBody>
      </p:sp>
      <p:pic>
        <p:nvPicPr>
          <p:cNvPr id="5" name="Resim 4">
            <a:extLst>
              <a:ext uri="{FF2B5EF4-FFF2-40B4-BE49-F238E27FC236}">
                <a16:creationId xmlns:a16="http://schemas.microsoft.com/office/drawing/2014/main" id="{568033ED-9CB4-46AE-94E0-81B95BE98E5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40352" y="5774026"/>
            <a:ext cx="956711" cy="864096"/>
          </a:xfrm>
          <a:prstGeom prst="rect">
            <a:avLst/>
          </a:prstGeom>
        </p:spPr>
      </p:pic>
      <p:pic>
        <p:nvPicPr>
          <p:cNvPr id="6" name="Resim 5">
            <a:extLst>
              <a:ext uri="{FF2B5EF4-FFF2-40B4-BE49-F238E27FC236}">
                <a16:creationId xmlns:a16="http://schemas.microsoft.com/office/drawing/2014/main" id="{FA0ED2B5-9D88-46B7-8A21-69BF6BB0702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34" y="5774026"/>
            <a:ext cx="956711" cy="864096"/>
          </a:xfrm>
          <a:prstGeom prst="rect">
            <a:avLst/>
          </a:prstGeom>
        </p:spPr>
      </p:pic>
    </p:spTree>
    <p:extLst>
      <p:ext uri="{BB962C8B-B14F-4D97-AF65-F5344CB8AC3E}">
        <p14:creationId xmlns:p14="http://schemas.microsoft.com/office/powerpoint/2010/main" val="3885871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pPr algn="ctr"/>
            <a:r>
              <a:rPr lang="tr-TR" b="1" dirty="0">
                <a:solidFill>
                  <a:srgbClr val="7030A0"/>
                </a:solidFill>
              </a:rPr>
              <a:t>Ruhsal nedenler</a:t>
            </a:r>
            <a:r>
              <a:rPr lang="tr-TR" b="1" dirty="0"/>
              <a:t>:</a:t>
            </a:r>
          </a:p>
          <a:p>
            <a:r>
              <a:rPr lang="tr-TR" dirty="0"/>
              <a:t>Çoğu zaman alt ıslatma stresle ilgilidir. Örneğin bir yakınının ölümü sonrası, okul veya ev ortamında meydana gelen bir değişiklik (okul değiştirme, taşınma, boşanma aileye yeni bir bebeğin katılması vb.) alt ıslatmaya neden olmaktadır</a:t>
            </a:r>
          </a:p>
          <a:p>
            <a:pPr lvl="0"/>
            <a:r>
              <a:rPr lang="tr-TR" dirty="0"/>
              <a:t>Sorunlar duygusal kökenli de olabilir. Çocuğun yaşadığı şoklar, kazalar, ilgisizlik, sevgisizlik ya da aşırı sevgi alt ıslatmanın nedenlerindendir.</a:t>
            </a:r>
          </a:p>
          <a:p>
            <a:pPr lvl="0"/>
            <a:r>
              <a:rPr lang="tr-TR" dirty="0"/>
              <a:t>Bazen de çocuklar tuvaletten korktukları için altlarını ıslatabilirler ama bu çok sık görülmemektedir.</a:t>
            </a:r>
          </a:p>
          <a:p>
            <a:pPr lvl="0"/>
            <a:r>
              <a:rPr lang="tr-TR" dirty="0"/>
              <a:t>Tuvalet eğitimi konusunda baskı görmüş çocuklarda altlarını ıslatmaktadırlar.</a:t>
            </a:r>
          </a:p>
          <a:p>
            <a:endParaRPr lang="tr-TR" dirty="0"/>
          </a:p>
        </p:txBody>
      </p:sp>
      <p:sp>
        <p:nvSpPr>
          <p:cNvPr id="3" name="Başlık 2"/>
          <p:cNvSpPr>
            <a:spLocks noGrp="1"/>
          </p:cNvSpPr>
          <p:nvPr>
            <p:ph type="title"/>
          </p:nvPr>
        </p:nvSpPr>
        <p:spPr/>
        <p:txBody>
          <a:bodyPr/>
          <a:lstStyle/>
          <a:p>
            <a:r>
              <a:rPr lang="tr-TR" dirty="0"/>
              <a:t>Alt Islatma Davranışını Kazanamama Nedenleri</a:t>
            </a:r>
          </a:p>
        </p:txBody>
      </p:sp>
      <p:pic>
        <p:nvPicPr>
          <p:cNvPr id="5" name="Resim 4">
            <a:extLst>
              <a:ext uri="{FF2B5EF4-FFF2-40B4-BE49-F238E27FC236}">
                <a16:creationId xmlns:a16="http://schemas.microsoft.com/office/drawing/2014/main" id="{E664CC1B-F923-46FC-B23A-4950A24A707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40352" y="5774026"/>
            <a:ext cx="956711" cy="864096"/>
          </a:xfrm>
          <a:prstGeom prst="rect">
            <a:avLst/>
          </a:prstGeom>
        </p:spPr>
      </p:pic>
      <p:pic>
        <p:nvPicPr>
          <p:cNvPr id="6" name="Resim 5">
            <a:extLst>
              <a:ext uri="{FF2B5EF4-FFF2-40B4-BE49-F238E27FC236}">
                <a16:creationId xmlns:a16="http://schemas.microsoft.com/office/drawing/2014/main" id="{AF74C990-7CC2-4D81-B056-21A120DCF93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5945771"/>
            <a:ext cx="956711" cy="864096"/>
          </a:xfrm>
          <a:prstGeom prst="rect">
            <a:avLst/>
          </a:prstGeom>
        </p:spPr>
      </p:pic>
    </p:spTree>
    <p:extLst>
      <p:ext uri="{BB962C8B-B14F-4D97-AF65-F5344CB8AC3E}">
        <p14:creationId xmlns:p14="http://schemas.microsoft.com/office/powerpoint/2010/main" val="2468898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77500" lnSpcReduction="20000"/>
          </a:bodyPr>
          <a:lstStyle/>
          <a:p>
            <a:pPr algn="ctr"/>
            <a:r>
              <a:rPr lang="tr-TR" sz="2800" dirty="0" err="1">
                <a:solidFill>
                  <a:srgbClr val="7030A0"/>
                </a:solidFill>
              </a:rPr>
              <a:t>Psikososyal</a:t>
            </a:r>
            <a:r>
              <a:rPr lang="tr-TR" sz="2800" dirty="0">
                <a:solidFill>
                  <a:srgbClr val="7030A0"/>
                </a:solidFill>
              </a:rPr>
              <a:t> Stresle ilgili nedenler</a:t>
            </a:r>
          </a:p>
          <a:p>
            <a:r>
              <a:rPr lang="tr-TR" dirty="0"/>
              <a:t>Çocuk eve bir kardeşin gelmesiyle bu yeni duruma uyum sağlamakta güçlük çeker, endişe yaşar ve anneyi kaybetme korkusu, artık sevilmeyeceği hisleriyle bocalar. Bu süreçte yeni gelen bebeğe gösterilen ilgiyi kıskanır ve bu duygular alt ıslatmaya sebep olabilir.</a:t>
            </a:r>
          </a:p>
          <a:p>
            <a:r>
              <a:rPr lang="tr-TR" dirty="0"/>
              <a:t>Bu yaş çocuğu(3-6 yaş) irade kavramını öğrenmeye başlar. Hangi kıyafeti giyeceğine, ne zaman tuvalete gideceğine, hangi oyuncağı ile oynayacağına kendisi karar vererek iradesi gelişir. Fakat bu dönemde aşırı temiz, titiz ve düzenli anneler, çocuklarına tuvalet eğitimini sert verebilirler. Çocuk tuvaleti gelmeden tuvalete gitmeye zorlanabilir. Tuvalete gitmek onun için korku dolu bir deneyim olmaya başlar. Bunu kendi iradesi ile istemeyen çocuk artık orayı sevmeyecektir. Bu nedenle de gece alt ıslatmalar görülebilmektedir.</a:t>
            </a:r>
          </a:p>
          <a:p>
            <a:endParaRPr lang="tr-TR" dirty="0"/>
          </a:p>
        </p:txBody>
      </p:sp>
      <p:sp>
        <p:nvSpPr>
          <p:cNvPr id="3" name="Başlık 2"/>
          <p:cNvSpPr>
            <a:spLocks noGrp="1"/>
          </p:cNvSpPr>
          <p:nvPr>
            <p:ph type="title"/>
          </p:nvPr>
        </p:nvSpPr>
        <p:spPr/>
        <p:txBody>
          <a:bodyPr/>
          <a:lstStyle/>
          <a:p>
            <a:r>
              <a:rPr lang="tr-TR" dirty="0"/>
              <a:t>Alt Islatma Davranışını Kazanamama Nedenleri</a:t>
            </a:r>
          </a:p>
        </p:txBody>
      </p:sp>
      <p:pic>
        <p:nvPicPr>
          <p:cNvPr id="5" name="Resim 4">
            <a:extLst>
              <a:ext uri="{FF2B5EF4-FFF2-40B4-BE49-F238E27FC236}">
                <a16:creationId xmlns:a16="http://schemas.microsoft.com/office/drawing/2014/main" id="{29B6BE22-4EFB-40BC-AF70-30C47BEB1D8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40352" y="5774026"/>
            <a:ext cx="956711" cy="864096"/>
          </a:xfrm>
          <a:prstGeom prst="rect">
            <a:avLst/>
          </a:prstGeom>
        </p:spPr>
      </p:pic>
      <p:pic>
        <p:nvPicPr>
          <p:cNvPr id="6" name="Resim 5">
            <a:extLst>
              <a:ext uri="{FF2B5EF4-FFF2-40B4-BE49-F238E27FC236}">
                <a16:creationId xmlns:a16="http://schemas.microsoft.com/office/drawing/2014/main" id="{C990E314-8732-461E-B55A-7BC823A0F1B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5886007"/>
            <a:ext cx="956711" cy="864096"/>
          </a:xfrm>
          <a:prstGeom prst="rect">
            <a:avLst/>
          </a:prstGeom>
        </p:spPr>
      </p:pic>
    </p:spTree>
    <p:extLst>
      <p:ext uri="{BB962C8B-B14F-4D97-AF65-F5344CB8AC3E}">
        <p14:creationId xmlns:p14="http://schemas.microsoft.com/office/powerpoint/2010/main" val="3737421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algn="ctr"/>
            <a:r>
              <a:rPr lang="tr-TR" sz="2800" dirty="0" err="1">
                <a:solidFill>
                  <a:srgbClr val="7030A0"/>
                </a:solidFill>
              </a:rPr>
              <a:t>Psikososyal</a:t>
            </a:r>
            <a:r>
              <a:rPr lang="tr-TR" sz="2800" dirty="0">
                <a:solidFill>
                  <a:srgbClr val="7030A0"/>
                </a:solidFill>
              </a:rPr>
              <a:t> Stresle ilgili nedenler</a:t>
            </a:r>
          </a:p>
          <a:p>
            <a:r>
              <a:rPr lang="tr-TR" dirty="0"/>
              <a:t>Aşırı koruyucu, kollayıcı ve çocuğun her istediğinin yapıldığı ailelerde de çocuk, tuvaletini uygun yere yapmayı öğrenemeyecek ve bebeksi kalmaya çabalayacaktır.</a:t>
            </a:r>
          </a:p>
          <a:p>
            <a:r>
              <a:rPr lang="tr-TR" dirty="0"/>
              <a:t>Olumsuz ve yetersiz anne-çocuk ilişkisi, ebeveynlerde ruhsal sorunların olması, stresli yaşam olayları (kayıplar, ev değişiklikleri gibi) da çocuktaki ruhsal dengeyi bozacağından bu durum kendini alt ıslatma ile gösterebilir.</a:t>
            </a:r>
          </a:p>
          <a:p>
            <a:pPr marL="0" indent="0">
              <a:buNone/>
            </a:pPr>
            <a:endParaRPr lang="tr-TR" dirty="0"/>
          </a:p>
          <a:p>
            <a:endParaRPr lang="tr-TR" dirty="0"/>
          </a:p>
        </p:txBody>
      </p:sp>
      <p:sp>
        <p:nvSpPr>
          <p:cNvPr id="3" name="Başlık 2"/>
          <p:cNvSpPr>
            <a:spLocks noGrp="1"/>
          </p:cNvSpPr>
          <p:nvPr>
            <p:ph type="title"/>
          </p:nvPr>
        </p:nvSpPr>
        <p:spPr/>
        <p:txBody>
          <a:bodyPr/>
          <a:lstStyle/>
          <a:p>
            <a:r>
              <a:rPr lang="tr-TR" dirty="0"/>
              <a:t>Alt Islatma Davranışını Kazanamama Nedenleri</a:t>
            </a:r>
          </a:p>
        </p:txBody>
      </p:sp>
      <p:pic>
        <p:nvPicPr>
          <p:cNvPr id="5" name="Resim 4">
            <a:extLst>
              <a:ext uri="{FF2B5EF4-FFF2-40B4-BE49-F238E27FC236}">
                <a16:creationId xmlns:a16="http://schemas.microsoft.com/office/drawing/2014/main" id="{414BBA8F-2077-45E1-B8FC-D59BCCCCB7C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40352" y="5774026"/>
            <a:ext cx="956711" cy="864096"/>
          </a:xfrm>
          <a:prstGeom prst="rect">
            <a:avLst/>
          </a:prstGeom>
        </p:spPr>
      </p:pic>
      <p:pic>
        <p:nvPicPr>
          <p:cNvPr id="6" name="Resim 5">
            <a:extLst>
              <a:ext uri="{FF2B5EF4-FFF2-40B4-BE49-F238E27FC236}">
                <a16:creationId xmlns:a16="http://schemas.microsoft.com/office/drawing/2014/main" id="{D9ED8A64-0E55-4561-8A85-D53EF2AC92C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34" y="5774026"/>
            <a:ext cx="956711" cy="864096"/>
          </a:xfrm>
          <a:prstGeom prst="rect">
            <a:avLst/>
          </a:prstGeom>
        </p:spPr>
      </p:pic>
    </p:spTree>
    <p:extLst>
      <p:ext uri="{BB962C8B-B14F-4D97-AF65-F5344CB8AC3E}">
        <p14:creationId xmlns:p14="http://schemas.microsoft.com/office/powerpoint/2010/main" val="584518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77500" lnSpcReduction="20000"/>
          </a:bodyPr>
          <a:lstStyle/>
          <a:p>
            <a:pPr lvl="0"/>
            <a:r>
              <a:rPr lang="tr-TR" dirty="0"/>
              <a:t>Tıbbi bir nedenden kaynaklanıyorsa mutlaka bir doktora başvurulmalıdır.</a:t>
            </a:r>
          </a:p>
          <a:p>
            <a:pPr lvl="0"/>
            <a:r>
              <a:rPr lang="tr-TR" dirty="0"/>
              <a:t>Alt ıslatma yaramazlık değildir, çocukları suçlamamak gerekir. Bu onların kontrolü dışında gelişmiştir. Çocuğun üzerindeki gereksiz baskılar kaldırılmalı, aşırı titiz tutumlardan kaçınılmalıdır.</a:t>
            </a:r>
          </a:p>
          <a:p>
            <a:pPr lvl="0"/>
            <a:r>
              <a:rPr lang="tr-TR" dirty="0"/>
              <a:t>Eğer altını ıslatma nedeni kardeş kıskançlığı ise, çocuklara eşit ilgi gösterilmeli ve aile bireylerinden yardım istenmelidir. Çocuk yapabildikleriyle takdir edilirse, fark edildiğini anlayacak ve duygusal olarak rahatlayacaktır.</a:t>
            </a:r>
          </a:p>
          <a:p>
            <a:pPr lvl="0"/>
            <a:r>
              <a:rPr lang="tr-TR" dirty="0"/>
              <a:t>Çocukları en çok yoran olumsuz davranış ve iletişimdir. Çocuğun anlamayacağını düşünmek, belli etmemeye çalışmak, sorunla ilgili çarpık açıklamalar yapmak son derece yanlıştır. Bu konuda sorun yaşamamak için anne-babaların çok dikkatli davranmaları gerekir.</a:t>
            </a:r>
          </a:p>
          <a:p>
            <a:endParaRPr lang="tr-TR" dirty="0"/>
          </a:p>
        </p:txBody>
      </p:sp>
      <p:sp>
        <p:nvSpPr>
          <p:cNvPr id="3" name="Başlık 2"/>
          <p:cNvSpPr>
            <a:spLocks noGrp="1"/>
          </p:cNvSpPr>
          <p:nvPr>
            <p:ph type="title"/>
          </p:nvPr>
        </p:nvSpPr>
        <p:spPr/>
        <p:txBody>
          <a:bodyPr/>
          <a:lstStyle/>
          <a:p>
            <a:r>
              <a:rPr lang="tr-TR" dirty="0"/>
              <a:t>Davranış Nasıl Kazandırılır?</a:t>
            </a:r>
          </a:p>
        </p:txBody>
      </p:sp>
      <p:pic>
        <p:nvPicPr>
          <p:cNvPr id="5" name="Resim 4">
            <a:extLst>
              <a:ext uri="{FF2B5EF4-FFF2-40B4-BE49-F238E27FC236}">
                <a16:creationId xmlns:a16="http://schemas.microsoft.com/office/drawing/2014/main" id="{BF194157-A0E1-4DE7-94E1-CE5ECB5B67D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40352" y="5774026"/>
            <a:ext cx="956711" cy="864096"/>
          </a:xfrm>
          <a:prstGeom prst="rect">
            <a:avLst/>
          </a:prstGeom>
        </p:spPr>
      </p:pic>
      <p:pic>
        <p:nvPicPr>
          <p:cNvPr id="6" name="Resim 5">
            <a:extLst>
              <a:ext uri="{FF2B5EF4-FFF2-40B4-BE49-F238E27FC236}">
                <a16:creationId xmlns:a16="http://schemas.microsoft.com/office/drawing/2014/main" id="{70EF62CC-3158-4921-B1F3-A5CADF278CB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6936" y="5823630"/>
            <a:ext cx="956711" cy="864096"/>
          </a:xfrm>
          <a:prstGeom prst="rect">
            <a:avLst/>
          </a:prstGeom>
        </p:spPr>
      </p:pic>
    </p:spTree>
    <p:extLst>
      <p:ext uri="{BB962C8B-B14F-4D97-AF65-F5344CB8AC3E}">
        <p14:creationId xmlns:p14="http://schemas.microsoft.com/office/powerpoint/2010/main" val="1393742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70000" lnSpcReduction="20000"/>
          </a:bodyPr>
          <a:lstStyle/>
          <a:p>
            <a:pPr lvl="0"/>
            <a:r>
              <a:rPr lang="tr-TR" dirty="0"/>
              <a:t>Anne-babayı nadir görmek, az zaman geçirmek hatta zaman geçirmemek alt ıslatmaya neden olabilir.</a:t>
            </a:r>
          </a:p>
          <a:p>
            <a:pPr lvl="0"/>
            <a:r>
              <a:rPr lang="tr-TR" dirty="0"/>
              <a:t>Düzenli olarak tuvalete gittiğinde ya da altını kuru tuttuğunda övülmeli, çocukla olumlu iletişim kurarak, onun değerli olduğu hissettirilmelidir. İlk tuvalet alışkanlığı kazandığı dönemlerde de tuvaleti kullandığı için ödüllendirmekte çocuğu motive etmektedir. Asla baskı yolu ile tuvalet eğitimi kazandırılmamalıdır. </a:t>
            </a:r>
          </a:p>
          <a:p>
            <a:pPr lvl="0"/>
            <a:r>
              <a:rPr lang="tr-TR" dirty="0"/>
              <a:t>Çocuğun tuvalet eğitimi konusunda belli bir olgunluğa erişmesi beklenmelidir.</a:t>
            </a:r>
          </a:p>
          <a:p>
            <a:pPr lvl="0"/>
            <a:r>
              <a:rPr lang="tr-TR" dirty="0"/>
              <a:t>Tuvalete düzenli aralıklarla gittiğinden emin olunmalıdır. Özellikle yatmadan önce tuvalete oturtulmalı, uykusu derinse sık sık tuvalete kaldırılmalıdır. Yatmadan önceki bir saat içerisinde de sıvı bir şey içirilmemelidir. Alarmlı bir saat ya da ona bunu hatırlatacak bir uyarıcı işe yarayabilir. Başlangıçta çocuğun anne-baba yardımıyla tuvalete götürülmesi gerekebilir.</a:t>
            </a:r>
          </a:p>
          <a:p>
            <a:pPr lvl="0"/>
            <a:endParaRPr lang="tr-TR" dirty="0"/>
          </a:p>
          <a:p>
            <a:endParaRPr lang="tr-TR" dirty="0"/>
          </a:p>
        </p:txBody>
      </p:sp>
      <p:sp>
        <p:nvSpPr>
          <p:cNvPr id="3" name="Başlık 2"/>
          <p:cNvSpPr>
            <a:spLocks noGrp="1"/>
          </p:cNvSpPr>
          <p:nvPr>
            <p:ph type="title"/>
          </p:nvPr>
        </p:nvSpPr>
        <p:spPr/>
        <p:txBody>
          <a:bodyPr/>
          <a:lstStyle/>
          <a:p>
            <a:r>
              <a:rPr lang="tr-TR" dirty="0"/>
              <a:t>Davranış Nasıl Kazandırılır?</a:t>
            </a:r>
          </a:p>
        </p:txBody>
      </p:sp>
      <p:pic>
        <p:nvPicPr>
          <p:cNvPr id="5" name="Resim 4">
            <a:extLst>
              <a:ext uri="{FF2B5EF4-FFF2-40B4-BE49-F238E27FC236}">
                <a16:creationId xmlns:a16="http://schemas.microsoft.com/office/drawing/2014/main" id="{61FA22AE-C9DA-4672-ABB1-F8798C8241F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40352" y="5774026"/>
            <a:ext cx="956711" cy="864096"/>
          </a:xfrm>
          <a:prstGeom prst="rect">
            <a:avLst/>
          </a:prstGeom>
        </p:spPr>
      </p:pic>
      <p:pic>
        <p:nvPicPr>
          <p:cNvPr id="6" name="Resim 5">
            <a:extLst>
              <a:ext uri="{FF2B5EF4-FFF2-40B4-BE49-F238E27FC236}">
                <a16:creationId xmlns:a16="http://schemas.microsoft.com/office/drawing/2014/main" id="{22ED06EA-5B0C-4F33-A316-B696B39A47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6936" y="5694114"/>
            <a:ext cx="956711" cy="864096"/>
          </a:xfrm>
          <a:prstGeom prst="rect">
            <a:avLst/>
          </a:prstGeom>
        </p:spPr>
      </p:pic>
    </p:spTree>
    <p:extLst>
      <p:ext uri="{BB962C8B-B14F-4D97-AF65-F5344CB8AC3E}">
        <p14:creationId xmlns:p14="http://schemas.microsoft.com/office/powerpoint/2010/main" val="138262012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29</TotalTime>
  <Words>1288</Words>
  <Application>Microsoft Office PowerPoint</Application>
  <PresentationFormat>Ekran Gösterisi (4:3)</PresentationFormat>
  <Paragraphs>67</Paragraphs>
  <Slides>14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14</vt:i4>
      </vt:variant>
    </vt:vector>
  </HeadingPairs>
  <TitlesOfParts>
    <vt:vector size="17" baseType="lpstr">
      <vt:lpstr>Book Antiqua</vt:lpstr>
      <vt:lpstr>Wingdings</vt:lpstr>
      <vt:lpstr>Cilt</vt:lpstr>
      <vt:lpstr>yedi24rehberlik.com</vt:lpstr>
      <vt:lpstr>Çocuklarda Alt Islatma(Enuresis):</vt:lpstr>
      <vt:lpstr>Çocuklarda Alt Islatma(Enuresis):</vt:lpstr>
      <vt:lpstr>Alt Islatma Davranışını Kazanamama Nedenleri</vt:lpstr>
      <vt:lpstr>Alt Islatma Davranışını Kazanamama Nedenleri</vt:lpstr>
      <vt:lpstr>Alt Islatma Davranışını Kazanamama Nedenleri</vt:lpstr>
      <vt:lpstr>Alt Islatma Davranışını Kazanamama Nedenleri</vt:lpstr>
      <vt:lpstr>Davranış Nasıl Kazandırılır?</vt:lpstr>
      <vt:lpstr>Davranış Nasıl Kazandırılır?</vt:lpstr>
      <vt:lpstr>Davranış Nasıl Kazandırılır?</vt:lpstr>
      <vt:lpstr>Davranış Nasıl Kazandırılır?</vt:lpstr>
      <vt:lpstr>Davranış Nasıl Kazandırılır?</vt:lpstr>
      <vt:lpstr>Davranış Nasıl Kazandırılır?</vt:lpstr>
      <vt:lpstr>yedi24rehberlik.com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pdokantaysi.com</dc:title>
  <dc:creator>Casper</dc:creator>
  <cp:lastModifiedBy>OKAN TAYŞİ</cp:lastModifiedBy>
  <cp:revision>6</cp:revision>
  <dcterms:created xsi:type="dcterms:W3CDTF">2020-11-27T10:14:03Z</dcterms:created>
  <dcterms:modified xsi:type="dcterms:W3CDTF">2021-04-12T20:04:15Z</dcterms:modified>
</cp:coreProperties>
</file>